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7" r:id="rId2"/>
    <p:sldId id="258" r:id="rId3"/>
    <p:sldId id="261" r:id="rId4"/>
    <p:sldId id="259" r:id="rId5"/>
    <p:sldId id="260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4FBE-71D7-43C0-9545-E9E8AD45440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21C-F691-4100-86D5-9813B555F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4FBE-71D7-43C0-9545-E9E8AD45440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21C-F691-4100-86D5-9813B555F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9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4FBE-71D7-43C0-9545-E9E8AD45440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21C-F691-4100-86D5-9813B555F16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96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4FBE-71D7-43C0-9545-E9E8AD45440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21C-F691-4100-86D5-9813B555F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093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4FBE-71D7-43C0-9545-E9E8AD45440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21C-F691-4100-86D5-9813B555F16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6545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4FBE-71D7-43C0-9545-E9E8AD45440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21C-F691-4100-86D5-9813B555F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186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4FBE-71D7-43C0-9545-E9E8AD45440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21C-F691-4100-86D5-9813B555F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08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4FBE-71D7-43C0-9545-E9E8AD45440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21C-F691-4100-86D5-9813B555F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3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4FBE-71D7-43C0-9545-E9E8AD45440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21C-F691-4100-86D5-9813B555F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91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4FBE-71D7-43C0-9545-E9E8AD45440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21C-F691-4100-86D5-9813B555F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73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4FBE-71D7-43C0-9545-E9E8AD45440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21C-F691-4100-86D5-9813B555F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93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4FBE-71D7-43C0-9545-E9E8AD45440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21C-F691-4100-86D5-9813B555F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79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4FBE-71D7-43C0-9545-E9E8AD45440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21C-F691-4100-86D5-9813B555F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04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4FBE-71D7-43C0-9545-E9E8AD45440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21C-F691-4100-86D5-9813B555F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00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4FBE-71D7-43C0-9545-E9E8AD45440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21C-F691-4100-86D5-9813B555F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92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4FBE-71D7-43C0-9545-E9E8AD45440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21C-F691-4100-86D5-9813B555F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10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4FBE-71D7-43C0-9545-E9E8AD45440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A4F421C-F691-4100-86D5-9813B555F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7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rcavender.1637-RACKHEATH.056\AppData\Local\Microsoft\Windows\INetCache\Content.MSO\5D03887F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5" y="5644831"/>
            <a:ext cx="1095375" cy="10953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Text Box 2"/>
          <p:cNvSpPr txBox="1"/>
          <p:nvPr/>
        </p:nvSpPr>
        <p:spPr>
          <a:xfrm>
            <a:off x="0" y="-1"/>
            <a:ext cx="4712120" cy="87518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Me</a:t>
            </a:r>
            <a:endParaRPr lang="en-GB" sz="14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37253"/>
              </p:ext>
            </p:extLst>
          </p:nvPr>
        </p:nvGraphicFramePr>
        <p:xfrm>
          <a:off x="168695" y="875187"/>
          <a:ext cx="6221945" cy="420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627">
                  <a:extLst>
                    <a:ext uri="{9D8B030D-6E8A-4147-A177-3AD203B41FA5}">
                      <a16:colId xmlns:a16="http://schemas.microsoft.com/office/drawing/2014/main" val="261948691"/>
                    </a:ext>
                  </a:extLst>
                </a:gridCol>
                <a:gridCol w="4785318">
                  <a:extLst>
                    <a:ext uri="{9D8B030D-6E8A-4147-A177-3AD203B41FA5}">
                      <a16:colId xmlns:a16="http://schemas.microsoft.com/office/drawing/2014/main" val="3106151946"/>
                    </a:ext>
                  </a:extLst>
                </a:gridCol>
              </a:tblGrid>
              <a:tr h="3670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Vocabulary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Description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960301"/>
                  </a:ext>
                </a:extLst>
              </a:tr>
              <a:tr h="56731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Circulatory System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 system</a:t>
                      </a:r>
                      <a:r>
                        <a:rPr lang="en-GB" sz="1400" baseline="0" dirty="0" smtClean="0"/>
                        <a:t> that moves blood around the body.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373312"/>
                  </a:ext>
                </a:extLst>
              </a:tr>
              <a:tr h="5673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Pulse/Heart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 rate of a heart beat per minute.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178541"/>
                  </a:ext>
                </a:extLst>
              </a:tr>
              <a:tr h="33371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Transport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The</a:t>
                      </a:r>
                      <a:r>
                        <a:rPr lang="en-GB" sz="1400" baseline="0" dirty="0" smtClean="0">
                          <a:effectLst/>
                        </a:rPr>
                        <a:t> movement of nutrients around the body. </a:t>
                      </a:r>
                      <a:endParaRPr lang="en-GB" sz="14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09825"/>
                  </a:ext>
                </a:extLst>
              </a:tr>
              <a:tr h="56731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Blood Vessels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A system of tubes that carry blood</a:t>
                      </a:r>
                      <a:r>
                        <a:rPr lang="en-GB" sz="1400" baseline="0" dirty="0" smtClean="0"/>
                        <a:t> throughout the body. The main vessels are: Arteries, Veins, Capillaries.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625167"/>
                  </a:ext>
                </a:extLst>
              </a:tr>
              <a:tr h="56731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Nutrients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 substance</a:t>
                      </a:r>
                      <a:r>
                        <a:rPr lang="en-GB" sz="1400" baseline="0" dirty="0" smtClean="0"/>
                        <a:t> that is needed for healthy growth, development and functioning. 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830637"/>
                  </a:ext>
                </a:extLst>
              </a:tr>
              <a:tr h="33371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Oxygen</a:t>
                      </a:r>
                      <a:r>
                        <a:rPr lang="en-GB" sz="1400" baseline="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O2 – what the body needs to breath in.</a:t>
                      </a:r>
                      <a:r>
                        <a:rPr lang="en-GB" sz="1400" baseline="0" dirty="0" smtClean="0"/>
                        <a:t> 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357668"/>
                  </a:ext>
                </a:extLst>
              </a:tr>
              <a:tr h="33371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Carbon Dioxide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CO2 – waste product from breathing.</a:t>
                      </a:r>
                      <a:r>
                        <a:rPr lang="en-GB" sz="1400" baseline="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018667"/>
                  </a:ext>
                </a:extLst>
              </a:tr>
              <a:tr h="56731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Muscles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Tissue in the body of animals and humans that moves part of the body.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75293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135" y="964565"/>
            <a:ext cx="4972050" cy="5010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82160" y="191372"/>
            <a:ext cx="7498080" cy="492443"/>
          </a:xfrm>
          <a:prstGeom prst="rect">
            <a:avLst/>
          </a:prstGeom>
          <a:solidFill>
            <a:schemeClr val="accent1">
              <a:tint val="2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solidFill>
                  <a:schemeClr val="bg2">
                    <a:lumMod val="50000"/>
                  </a:schemeClr>
                </a:solidFill>
              </a:rPr>
              <a:t>Science – Circulatory System &amp; Healthy Living </a:t>
            </a:r>
            <a:endParaRPr lang="en-GB" sz="2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rcavender.1637-RACKHEATH.056\AppData\Local\Microsoft\Windows\INetCache\Content.MSO\5D03887F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5" y="5690759"/>
            <a:ext cx="1095375" cy="10953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Text Box 2"/>
          <p:cNvSpPr txBox="1"/>
          <p:nvPr/>
        </p:nvSpPr>
        <p:spPr>
          <a:xfrm>
            <a:off x="0" y="-1"/>
            <a:ext cx="4668520" cy="87518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Me</a:t>
            </a:r>
            <a:endParaRPr lang="en-GB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706898"/>
              </p:ext>
            </p:extLst>
          </p:nvPr>
        </p:nvGraphicFramePr>
        <p:xfrm>
          <a:off x="7000240" y="4099096"/>
          <a:ext cx="5080000" cy="245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955">
                  <a:extLst>
                    <a:ext uri="{9D8B030D-6E8A-4147-A177-3AD203B41FA5}">
                      <a16:colId xmlns:a16="http://schemas.microsoft.com/office/drawing/2014/main" val="261948691"/>
                    </a:ext>
                  </a:extLst>
                </a:gridCol>
                <a:gridCol w="3907045">
                  <a:extLst>
                    <a:ext uri="{9D8B030D-6E8A-4147-A177-3AD203B41FA5}">
                      <a16:colId xmlns:a16="http://schemas.microsoft.com/office/drawing/2014/main" val="3106151946"/>
                    </a:ext>
                  </a:extLst>
                </a:gridCol>
              </a:tblGrid>
              <a:tr h="41763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Vocabulary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Description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960301"/>
                  </a:ext>
                </a:extLst>
              </a:tr>
              <a:tr h="4860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White Blood Cells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to fight infection and</a:t>
                      </a:r>
                      <a:r>
                        <a:rPr lang="en-GB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stop disease.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373312"/>
                  </a:ext>
                </a:extLst>
              </a:tr>
              <a:tr h="34746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Red Blood Cells 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Carry oxygen from the lungs to every cell in the rest of the body.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09825"/>
                  </a:ext>
                </a:extLst>
              </a:tr>
              <a:tr h="48076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Platelets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Broken down parts of cells used to form scabs.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625167"/>
                  </a:ext>
                </a:extLst>
              </a:tr>
              <a:tr h="50158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Plasma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Carries the blood cells and platelets around the body.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242680"/>
                  </a:ext>
                </a:extLst>
              </a:tr>
            </a:tbl>
          </a:graphicData>
        </a:graphic>
      </p:graphicFrame>
      <p:pic>
        <p:nvPicPr>
          <p:cNvPr id="3074" name="Picture 2" descr="Diagram Showing Composition of Blood Cell Stock Vector - Illustration of  drawing, health: 15874223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6" b="4898"/>
          <a:stretch/>
        </p:blipFill>
        <p:spPr bwMode="auto">
          <a:xfrm>
            <a:off x="7963187" y="813123"/>
            <a:ext cx="3974814" cy="315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82160" y="191372"/>
            <a:ext cx="7498080" cy="492443"/>
          </a:xfrm>
          <a:prstGeom prst="rect">
            <a:avLst/>
          </a:prstGeom>
          <a:solidFill>
            <a:schemeClr val="accent1">
              <a:tint val="2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solidFill>
                  <a:schemeClr val="bg2">
                    <a:lumMod val="50000"/>
                  </a:schemeClr>
                </a:solidFill>
              </a:rPr>
              <a:t>Science – Circulatory System &amp; Healthy Living </a:t>
            </a:r>
            <a:endParaRPr lang="en-GB" sz="2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16" y="875187"/>
            <a:ext cx="6671524" cy="43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rcavender.1637-RACKHEATH.056\AppData\Local\Microsoft\Windows\INetCache\Content.MSO\5D03887F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25" y="5599319"/>
            <a:ext cx="1095375" cy="10953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Text Box 2"/>
          <p:cNvSpPr txBox="1"/>
          <p:nvPr/>
        </p:nvSpPr>
        <p:spPr>
          <a:xfrm>
            <a:off x="0" y="-1"/>
            <a:ext cx="4668520" cy="87518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Me</a:t>
            </a:r>
            <a:endParaRPr lang="en-GB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019450"/>
              </p:ext>
            </p:extLst>
          </p:nvPr>
        </p:nvGraphicFramePr>
        <p:xfrm>
          <a:off x="193040" y="875187"/>
          <a:ext cx="57912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169">
                  <a:extLst>
                    <a:ext uri="{9D8B030D-6E8A-4147-A177-3AD203B41FA5}">
                      <a16:colId xmlns:a16="http://schemas.microsoft.com/office/drawing/2014/main" val="261948691"/>
                    </a:ext>
                  </a:extLst>
                </a:gridCol>
                <a:gridCol w="4454031">
                  <a:extLst>
                    <a:ext uri="{9D8B030D-6E8A-4147-A177-3AD203B41FA5}">
                      <a16:colId xmlns:a16="http://schemas.microsoft.com/office/drawing/2014/main" val="31061519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Vocabulary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Description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960301"/>
                  </a:ext>
                </a:extLst>
              </a:tr>
              <a:tr h="21613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Friction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 force that resists</a:t>
                      </a:r>
                      <a:r>
                        <a:rPr lang="en-GB" sz="1400" baseline="0" dirty="0" smtClean="0"/>
                        <a:t> the sliding or rolling of one solid object over another.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373312"/>
                  </a:ext>
                </a:extLst>
              </a:tr>
              <a:tr h="21613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Force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 strength</a:t>
                      </a:r>
                      <a:r>
                        <a:rPr lang="en-GB" sz="1400" baseline="0" dirty="0" smtClean="0"/>
                        <a:t> or energy of movement. A force is a push or a pull action.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09825"/>
                  </a:ext>
                </a:extLst>
              </a:tr>
              <a:tr h="20053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Resistance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Once force stopping another.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625167"/>
                  </a:ext>
                </a:extLst>
              </a:tr>
              <a:tr h="21613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Gravity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 pull force of the Earth.</a:t>
                      </a:r>
                      <a:r>
                        <a:rPr lang="en-GB" sz="1400" baseline="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242680"/>
                  </a:ext>
                </a:extLst>
              </a:tr>
              <a:tr h="21613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Levers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Lifting</a:t>
                      </a:r>
                      <a:r>
                        <a:rPr lang="en-GB" sz="1400" baseline="0" dirty="0" smtClean="0"/>
                        <a:t> with a seesaw effect.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158021"/>
                  </a:ext>
                </a:extLst>
              </a:tr>
              <a:tr h="21613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Pulleys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Changes the direction of</a:t>
                      </a:r>
                      <a:r>
                        <a:rPr lang="en-GB" sz="1400" baseline="0" dirty="0" smtClean="0"/>
                        <a:t> the force.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00077"/>
                  </a:ext>
                </a:extLst>
              </a:tr>
              <a:tr h="21613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Gears</a:t>
                      </a:r>
                      <a:r>
                        <a:rPr lang="en-GB" sz="1400" baseline="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Cogs/wheels of different</a:t>
                      </a:r>
                      <a:r>
                        <a:rPr lang="en-GB" sz="1400" baseline="0" dirty="0" smtClean="0"/>
                        <a:t> sizes used to help movement.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3020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82159" y="191372"/>
            <a:ext cx="7355841" cy="492443"/>
          </a:xfrm>
          <a:prstGeom prst="rect">
            <a:avLst/>
          </a:prstGeom>
          <a:solidFill>
            <a:schemeClr val="accent1">
              <a:tint val="2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solidFill>
                  <a:schemeClr val="bg2">
                    <a:lumMod val="50000"/>
                  </a:schemeClr>
                </a:solidFill>
              </a:rPr>
              <a:t>Science – Forces (Friction and Air resistance)</a:t>
            </a:r>
            <a:endParaRPr lang="en-GB" sz="2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 descr="Gears Pulleys Lev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4761157"/>
            <a:ext cx="6431280" cy="16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acts about forces: Air resistanc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282"/>
          <a:stretch/>
        </p:blipFill>
        <p:spPr bwMode="auto">
          <a:xfrm>
            <a:off x="7347275" y="4685109"/>
            <a:ext cx="3194228" cy="1615440"/>
          </a:xfrm>
          <a:prstGeom prst="rect">
            <a:avLst/>
          </a:prstGeom>
          <a:noFill/>
          <a:ln w="349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ir Resistance for Kids | What is Air resistance | Physics for Kid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3303" r="1273" b="11221"/>
          <a:stretch/>
        </p:blipFill>
        <p:spPr bwMode="auto">
          <a:xfrm>
            <a:off x="6543040" y="1056398"/>
            <a:ext cx="5171440" cy="318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rcavender.1637-RACKHEATH.056\AppData\Local\Microsoft\Windows\INetCache\Content.MSO\5D03887F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0" y="5773384"/>
            <a:ext cx="1095375" cy="10953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Text Box 2"/>
          <p:cNvSpPr txBox="1"/>
          <p:nvPr/>
        </p:nvSpPr>
        <p:spPr>
          <a:xfrm>
            <a:off x="0" y="0"/>
            <a:ext cx="5440680" cy="87518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Me</a:t>
            </a:r>
            <a:endParaRPr lang="en-GB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2561" y="114428"/>
            <a:ext cx="4876800" cy="646331"/>
          </a:xfrm>
          <a:prstGeom prst="rect">
            <a:avLst/>
          </a:prstGeom>
          <a:solidFill>
            <a:schemeClr val="accent1">
              <a:tint val="2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2">
                    <a:lumMod val="50000"/>
                  </a:schemeClr>
                </a:solidFill>
              </a:rPr>
              <a:t>Geography – Brazil </a:t>
            </a:r>
            <a:endParaRPr lang="en-GB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3995" y="1830606"/>
            <a:ext cx="57653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Along the Corridor: </a:t>
            </a:r>
            <a:r>
              <a:rPr lang="en-GB" sz="1600" dirty="0" smtClean="0"/>
              <a:t>First, look at the horizontal axis numbers (x axis) to find first 2 digits. </a:t>
            </a:r>
          </a:p>
          <a:p>
            <a:endParaRPr lang="en-GB" sz="1600" dirty="0"/>
          </a:p>
          <a:p>
            <a:r>
              <a:rPr lang="en-GB" sz="1600" b="1" dirty="0" smtClean="0"/>
              <a:t>Up the Stairs: </a:t>
            </a:r>
            <a:r>
              <a:rPr lang="en-GB" sz="1600" dirty="0" smtClean="0"/>
              <a:t>Then, repeat for the vertical axis (y axis)</a:t>
            </a:r>
          </a:p>
          <a:p>
            <a:endParaRPr lang="en-GB" sz="1600" dirty="0"/>
          </a:p>
          <a:p>
            <a:r>
              <a:rPr lang="en-GB" sz="1600" dirty="0" smtClean="0"/>
              <a:t>This gives you a 4 digit grid reference (62,33)</a:t>
            </a:r>
          </a:p>
          <a:p>
            <a:endParaRPr lang="en-GB" sz="1600" dirty="0"/>
          </a:p>
          <a:p>
            <a:r>
              <a:rPr lang="en-GB" sz="1600" dirty="0" smtClean="0"/>
              <a:t>The diagram shows how to create the 6 figure grid reference. </a:t>
            </a:r>
          </a:p>
          <a:p>
            <a:r>
              <a:rPr lang="en-GB" sz="1600" dirty="0" smtClean="0"/>
              <a:t>62</a:t>
            </a:r>
            <a:r>
              <a:rPr lang="en-GB" sz="1600" dirty="0" smtClean="0">
                <a:solidFill>
                  <a:srgbClr val="FF0000"/>
                </a:solidFill>
              </a:rPr>
              <a:t>5</a:t>
            </a:r>
            <a:r>
              <a:rPr lang="en-GB" sz="1600" dirty="0" smtClean="0"/>
              <a:t>,33</a:t>
            </a:r>
            <a:r>
              <a:rPr lang="en-GB" sz="1600" dirty="0" smtClean="0">
                <a:solidFill>
                  <a:srgbClr val="FF0000"/>
                </a:solidFill>
              </a:rPr>
              <a:t>3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9062" y="1027940"/>
            <a:ext cx="542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 smtClean="0"/>
              <a:t>What is the grid reference for the orange square?</a:t>
            </a:r>
            <a:endParaRPr lang="en-GB" b="1" i="1" u="sng" dirty="0"/>
          </a:p>
        </p:txBody>
      </p:sp>
      <p:pic>
        <p:nvPicPr>
          <p:cNvPr id="12" name="Picture 8" descr="Image result for six figure grid ide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2291" r="5939" b="3007"/>
          <a:stretch/>
        </p:blipFill>
        <p:spPr bwMode="auto">
          <a:xfrm>
            <a:off x="666210" y="1042476"/>
            <a:ext cx="4643346" cy="464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2611120" y="2074990"/>
            <a:ext cx="3422448" cy="3380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381760" y="2759473"/>
            <a:ext cx="4651809" cy="13210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Image result for compass 8 poi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68" y="4385151"/>
            <a:ext cx="1781793" cy="178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rcavender.1637-RACKHEATH.056\AppData\Local\Microsoft\Windows\INetCache\Content.MSO\5D03887F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0" y="5773384"/>
            <a:ext cx="1095375" cy="10953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Text Box 2"/>
          <p:cNvSpPr txBox="1"/>
          <p:nvPr/>
        </p:nvSpPr>
        <p:spPr>
          <a:xfrm>
            <a:off x="0" y="0"/>
            <a:ext cx="5440680" cy="87518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Me</a:t>
            </a:r>
            <a:endParaRPr lang="en-GB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2561" y="114428"/>
            <a:ext cx="4876800" cy="646331"/>
          </a:xfrm>
          <a:prstGeom prst="rect">
            <a:avLst/>
          </a:prstGeom>
          <a:solidFill>
            <a:schemeClr val="accent1">
              <a:tint val="2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2">
                    <a:lumMod val="50000"/>
                  </a:schemeClr>
                </a:solidFill>
              </a:rPr>
              <a:t>Geography – Brazil </a:t>
            </a:r>
            <a:endParaRPr lang="en-GB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104416"/>
              </p:ext>
            </p:extLst>
          </p:nvPr>
        </p:nvGraphicFramePr>
        <p:xfrm>
          <a:off x="8239759" y="875189"/>
          <a:ext cx="3667762" cy="5601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241">
                  <a:extLst>
                    <a:ext uri="{9D8B030D-6E8A-4147-A177-3AD203B41FA5}">
                      <a16:colId xmlns:a16="http://schemas.microsoft.com/office/drawing/2014/main" val="3436719993"/>
                    </a:ext>
                  </a:extLst>
                </a:gridCol>
                <a:gridCol w="1311564">
                  <a:extLst>
                    <a:ext uri="{9D8B030D-6E8A-4147-A177-3AD203B41FA5}">
                      <a16:colId xmlns:a16="http://schemas.microsoft.com/office/drawing/2014/main" val="2903594352"/>
                    </a:ext>
                  </a:extLst>
                </a:gridCol>
                <a:gridCol w="1451957">
                  <a:extLst>
                    <a:ext uri="{9D8B030D-6E8A-4147-A177-3AD203B41FA5}">
                      <a16:colId xmlns:a16="http://schemas.microsoft.com/office/drawing/2014/main" val="3468114135"/>
                    </a:ext>
                  </a:extLst>
                </a:gridCol>
              </a:tblGrid>
              <a:tr h="221046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UK</a:t>
                      </a:r>
                      <a:endParaRPr lang="en-GB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Brazil </a:t>
                      </a:r>
                      <a:endParaRPr lang="en-GB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643383"/>
                  </a:ext>
                </a:extLst>
              </a:tr>
              <a:tr h="241127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  <a:r>
                        <a:rPr lang="en-GB" sz="12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South America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190525"/>
                  </a:ext>
                </a:extLst>
              </a:tr>
              <a:tr h="241127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Capital 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London 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Brasilia 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468"/>
                  </a:ext>
                </a:extLst>
              </a:tr>
              <a:tr h="810501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Bordering countries 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Republic of Ireland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Uruguay, Argentina, Paraguay, Bolivia, Peru, Colombia, Venezuela, Guyana and Suriname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08146"/>
                  </a:ext>
                </a:extLst>
              </a:tr>
              <a:tr h="51577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Temp.</a:t>
                      </a:r>
                      <a:r>
                        <a:rPr lang="en-GB" sz="12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(day) 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10.8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GB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661527"/>
                  </a:ext>
                </a:extLst>
              </a:tr>
              <a:tr h="221046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Currency 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Pound (Sterling)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Brazilian Real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063709"/>
                  </a:ext>
                </a:extLst>
              </a:tr>
              <a:tr h="241127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Language</a:t>
                      </a:r>
                      <a:r>
                        <a:rPr lang="en-GB" sz="12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English 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Portuguese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482859"/>
                  </a:ext>
                </a:extLst>
              </a:tr>
              <a:tr h="368409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Religion 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Christianity 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Roman Catholic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036669"/>
                  </a:ext>
                </a:extLst>
              </a:tr>
              <a:tr h="810501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Famous Landmark 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Big Ben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(Queen Elizabeth Tower)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Christ The Redeemer,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Copacabana Beach,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Sugar Loaf Mountain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768568"/>
                  </a:ext>
                </a:extLst>
              </a:tr>
              <a:tr h="663137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Famous food 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Fish &amp; Chips </a:t>
                      </a:r>
                    </a:p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Tikka</a:t>
                      </a:r>
                      <a:r>
                        <a:rPr lang="en-GB" sz="12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Masala 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Picanha</a:t>
                      </a:r>
                      <a:r>
                        <a:rPr lang="en-GB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en-GB" sz="12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Barbequed meats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Locro</a:t>
                      </a:r>
                      <a:r>
                        <a:rPr lang="en-GB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– Chorizo stew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169086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r>
                        <a:rPr lang="en-GB" sz="12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Sport 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Football 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Football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632093"/>
                  </a:ext>
                </a:extLst>
              </a:tr>
            </a:tbl>
          </a:graphicData>
        </a:graphic>
      </p:graphicFrame>
      <p:pic>
        <p:nvPicPr>
          <p:cNvPr id="4098" name="Picture 2" descr="South America • FamilySearc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r="5860"/>
          <a:stretch/>
        </p:blipFill>
        <p:spPr bwMode="auto">
          <a:xfrm>
            <a:off x="87673" y="760759"/>
            <a:ext cx="2691847" cy="395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901" y="875188"/>
            <a:ext cx="5334370" cy="53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434</TotalTime>
  <Words>438</Words>
  <Application>Microsoft Office PowerPoint</Application>
  <PresentationFormat>Widescreen</PresentationFormat>
  <Paragraphs>100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Norfolk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Head - Rackheath Primary School</cp:lastModifiedBy>
  <cp:revision>47</cp:revision>
  <cp:lastPrinted>2024-04-19T09:34:41Z</cp:lastPrinted>
  <dcterms:created xsi:type="dcterms:W3CDTF">2019-12-12T16:15:24Z</dcterms:created>
  <dcterms:modified xsi:type="dcterms:W3CDTF">2024-06-06T09:58:36Z</dcterms:modified>
</cp:coreProperties>
</file>